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embeddedFontLst>
    <p:embeddedFont>
      <p:font typeface="Arial Narrow" panose="020B0606020202030204" pitchFamily="34" charset="0"/>
      <p:regular r:id="rId23"/>
      <p:bold r:id="rId24"/>
      <p:italic r:id="rId25"/>
      <p:boldItalic r:id="rId26"/>
    </p:embeddedFont>
    <p:embeddedFont>
      <p:font typeface="Open Sans Light" panose="020B0306030504020204" pitchFamily="3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4" roundtripDataSignature="AMtx7mh7ONseZar/uOtFkW2MhEnId3Uu+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B19E78-6181-472A-8982-A7F3B70E19EC}">
  <a:tblStyle styleId="{27B19E78-6181-472A-8982-A7F3B70E19E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4" name="Google Shape;28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9" name="Google Shape;309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" name="Google Shape;345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7" name="Google Shape;35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8" name="Google Shape;368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0" name="Google Shape;24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27" name="Google Shape;127;p3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3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3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3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3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3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3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40" name="Google Shape;140;p3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3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3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3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3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3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3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34" name="Google Shape;34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47" name="Google Shape;47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63" name="Google Shape;63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75" name="Google Shape;75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86" name="Google Shape;86;p2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00" name="Google Shape;100;p2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3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14" name="Google Shape;114;p3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3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3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3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3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3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3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10.png"/><Relationship Id="rId5" Type="http://schemas.openxmlformats.org/officeDocument/2006/relationships/image" Target="../media/image24.png"/><Relationship Id="rId10" Type="http://schemas.openxmlformats.org/officeDocument/2006/relationships/image" Target="../media/image9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3100"/>
              <a:buFont typeface="Calibri"/>
              <a:buNone/>
            </a:pP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6	Introduction to </a:t>
            </a:r>
            <a:r>
              <a:rPr lang="de-DE" sz="3100" b="1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handling</a:t>
            </a: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Spatial Data in QGIS and RStudio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r>
              <a:rPr lang="de-DE" sz="2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b)    Handling Raster </a:t>
            </a:r>
            <a:r>
              <a:rPr lang="de-DE" sz="2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de-DE" sz="2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</a:t>
            </a:r>
            <a:endParaRPr/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1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  <p:pic>
        <p:nvPicPr>
          <p:cNvPr id="267" name="Google Shape;267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10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Load in your own raster data in R</a:t>
            </a:r>
            <a:endParaRPr/>
          </a:p>
        </p:txBody>
      </p:sp>
      <p:sp>
        <p:nvSpPr>
          <p:cNvPr id="269" name="Google Shape;269;p10"/>
          <p:cNvSpPr/>
          <p:nvPr/>
        </p:nvSpPr>
        <p:spPr>
          <a:xfrm>
            <a:off x="2671086" y="2037420"/>
            <a:ext cx="6850200" cy="2789329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Double click on the downloaded and unzipped R-file "6.2_How_to_handle_Raster_Data.r"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3048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file will open in RStudio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1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  <p:pic>
        <p:nvPicPr>
          <p:cNvPr id="278" name="Google Shape;278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11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packages</a:t>
            </a:r>
            <a:endParaRPr/>
          </a:p>
        </p:txBody>
      </p:sp>
      <p:pic>
        <p:nvPicPr>
          <p:cNvPr id="280" name="Google Shape;280;p11" descr="Ein Bild, das Text, Screenshot, Schrif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71951" y="1971777"/>
            <a:ext cx="9198429" cy="1892397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11"/>
          <p:cNvSpPr txBox="1"/>
          <p:nvPr/>
        </p:nvSpPr>
        <p:spPr>
          <a:xfrm>
            <a:off x="2940353" y="4222448"/>
            <a:ext cx="630524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 you still remember what the "c" does?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  <p:pic>
        <p:nvPicPr>
          <p:cNvPr id="290" name="Google Shape;290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2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Accessing raster data</a:t>
            </a:r>
            <a:endParaRPr/>
          </a:p>
        </p:txBody>
      </p:sp>
      <p:sp>
        <p:nvSpPr>
          <p:cNvPr id="292" name="Google Shape;292;p12"/>
          <p:cNvSpPr txBox="1"/>
          <p:nvPr/>
        </p:nvSpPr>
        <p:spPr>
          <a:xfrm>
            <a:off x="1216781" y="1416352"/>
            <a:ext cx="1016967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arenR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 are using the raster we already visualised in QGIS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2)    Define the variable "raster_path" using the file path where you placed the .tif file</a:t>
            </a:r>
            <a:endParaRPr/>
          </a:p>
        </p:txBody>
      </p:sp>
      <p:pic>
        <p:nvPicPr>
          <p:cNvPr id="293" name="Google Shape;293;p12" descr="Ein Bild, das Text, Screenshot, Schrif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5762" y="2553247"/>
            <a:ext cx="10637762" cy="192084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2"/>
          <p:cNvSpPr txBox="1"/>
          <p:nvPr/>
        </p:nvSpPr>
        <p:spPr>
          <a:xfrm>
            <a:off x="1216781" y="4845353"/>
            <a:ext cx="739986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3)    We assign the raster to the variable "elevation"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1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  <p:pic>
        <p:nvPicPr>
          <p:cNvPr id="303" name="Google Shape;303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13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Assessing meta data</a:t>
            </a:r>
            <a:endParaRPr/>
          </a:p>
        </p:txBody>
      </p:sp>
      <p:pic>
        <p:nvPicPr>
          <p:cNvPr id="305" name="Google Shape;305;p13" descr="Ein Bild, das Text, Schrift, Screenshot, weiß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6428" y="3334025"/>
            <a:ext cx="11139715" cy="1472045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13"/>
          <p:cNvSpPr txBox="1"/>
          <p:nvPr/>
        </p:nvSpPr>
        <p:spPr>
          <a:xfrm>
            <a:off x="1367971" y="2111828"/>
            <a:ext cx="998219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Print() gives you the most basic information about your raster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Summary() displays statistics  as well as a range of information about the geometry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1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  <p:pic>
        <p:nvPicPr>
          <p:cNvPr id="315" name="Google Shape;315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14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Visualise raster data</a:t>
            </a:r>
            <a:endParaRPr/>
          </a:p>
        </p:txBody>
      </p:sp>
      <p:sp>
        <p:nvSpPr>
          <p:cNvPr id="317" name="Google Shape;317;p14"/>
          <p:cNvSpPr txBox="1"/>
          <p:nvPr/>
        </p:nvSpPr>
        <p:spPr>
          <a:xfrm>
            <a:off x="1700591" y="2269066"/>
            <a:ext cx="7811104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the basic plot() function to display any type of data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"main" we define the plot title</a:t>
            </a:r>
            <a:endParaRPr/>
          </a:p>
        </p:txBody>
      </p:sp>
      <p:pic>
        <p:nvPicPr>
          <p:cNvPr id="318" name="Google Shape;318;p14" descr="Ein Bild, das Text, Schrift, Screenshot, weiß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8762" y="3330613"/>
            <a:ext cx="10891762" cy="1321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  <p:pic>
        <p:nvPicPr>
          <p:cNvPr id="327" name="Google Shape;327;p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5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Visualising raster data</a:t>
            </a:r>
            <a:endParaRPr/>
          </a:p>
        </p:txBody>
      </p:sp>
      <p:pic>
        <p:nvPicPr>
          <p:cNvPr id="329" name="Google Shape;329;p15" descr="Ein Bild, das Tex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76799" y="834571"/>
            <a:ext cx="7992594" cy="5352144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5"/>
          <p:cNvSpPr txBox="1"/>
          <p:nvPr/>
        </p:nvSpPr>
        <p:spPr>
          <a:xfrm>
            <a:off x="6097210" y="4452257"/>
            <a:ext cx="4992914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So, why are there 3 images?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Because the raster data has 3 bands!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1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1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  <p:pic>
        <p:nvPicPr>
          <p:cNvPr id="339" name="Google Shape;339;p1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6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Visualising raster data</a:t>
            </a:r>
            <a:endParaRPr/>
          </a:p>
        </p:txBody>
      </p:sp>
      <p:pic>
        <p:nvPicPr>
          <p:cNvPr id="341" name="Google Shape;341;p16" descr="Ein Bild, das Text, Schrift, Screenshot, Reihe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19239" y="3058580"/>
            <a:ext cx="10885715" cy="1841506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16"/>
          <p:cNvSpPr txBox="1"/>
          <p:nvPr/>
        </p:nvSpPr>
        <p:spPr>
          <a:xfrm>
            <a:off x="1222829" y="1918305"/>
            <a:ext cx="9740294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visualise Raster Data as a true color image we need to assign the rasters bands to the variables "r" (red), "g" (green), "b" (blue)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1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1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/>
          </a:p>
        </p:txBody>
      </p:sp>
      <p:sp>
        <p:nvSpPr>
          <p:cNvPr id="350" name="Google Shape;35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17</a:t>
            </a:fld>
            <a:endParaRPr/>
          </a:p>
        </p:txBody>
      </p:sp>
      <p:pic>
        <p:nvPicPr>
          <p:cNvPr id="351" name="Google Shape;351;p1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17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Visualising raster data</a:t>
            </a:r>
            <a:endParaRPr/>
          </a:p>
        </p:txBody>
      </p:sp>
      <p:sp>
        <p:nvSpPr>
          <p:cNvPr id="353" name="Google Shape;353;p17"/>
          <p:cNvSpPr txBox="1"/>
          <p:nvPr/>
        </p:nvSpPr>
        <p:spPr>
          <a:xfrm>
            <a:off x="345924" y="1168400"/>
            <a:ext cx="556743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result:</a:t>
            </a:r>
            <a:endParaRPr/>
          </a:p>
        </p:txBody>
      </p:sp>
      <p:pic>
        <p:nvPicPr>
          <p:cNvPr id="354" name="Google Shape;354;p17" descr="Ein Bild, das Stein, draußen, Gelände, Natur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43728" y="834571"/>
            <a:ext cx="5266592" cy="5485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p1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1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18</a:t>
            </a:fld>
            <a:endParaRPr/>
          </a:p>
        </p:txBody>
      </p:sp>
      <p:pic>
        <p:nvPicPr>
          <p:cNvPr id="363" name="Google Shape;363;p1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18"/>
          <p:cNvSpPr txBox="1"/>
          <p:nvPr/>
        </p:nvSpPr>
        <p:spPr>
          <a:xfrm>
            <a:off x="2174225" y="-26306"/>
            <a:ext cx="64215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Create a false colour image</a:t>
            </a:r>
            <a:endParaRPr/>
          </a:p>
        </p:txBody>
      </p:sp>
      <p:sp>
        <p:nvSpPr>
          <p:cNvPr id="365" name="Google Shape;365;p18"/>
          <p:cNvSpPr/>
          <p:nvPr/>
        </p:nvSpPr>
        <p:spPr>
          <a:xfrm>
            <a:off x="1903039" y="1970897"/>
            <a:ext cx="8392341" cy="2922376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Create a false color image in R by switching up the band combinations</a:t>
            </a:r>
            <a:endParaRPr/>
          </a:p>
          <a:p>
            <a:pPr marL="457200" marR="0" lvl="0" indent="-3048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which circumstances could you maybe want a false color image as a result?</a:t>
            </a:r>
            <a:endParaRPr/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p1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19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/>
              <a:t>– 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E6b Handling Raster Data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19</a:t>
            </a:fld>
            <a:endParaRPr/>
          </a:p>
        </p:txBody>
      </p:sp>
      <p:pic>
        <p:nvPicPr>
          <p:cNvPr id="374" name="Google Shape;374;p1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19"/>
          <p:cNvSpPr txBox="1"/>
          <p:nvPr/>
        </p:nvSpPr>
        <p:spPr>
          <a:xfrm>
            <a:off x="1154676" y="2094479"/>
            <a:ext cx="98844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highlight>
                  <a:schemeClr val="lt1"/>
                </a:highlight>
                <a:latin typeface="Arial Narrow"/>
                <a:ea typeface="Arial Narrow"/>
                <a:cs typeface="Arial Narrow"/>
                <a:sym typeface="Arial Narrow"/>
              </a:rPr>
              <a:t>Raster data can be imported and exported in both QGIS and RStudio</a:t>
            </a:r>
            <a:endParaRPr>
              <a:highlight>
                <a:schemeClr val="lt1"/>
              </a:highlight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highlight>
                <a:schemeClr val="lt1"/>
              </a:highlight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highlight>
                  <a:schemeClr val="lt1"/>
                </a:highlight>
                <a:latin typeface="Arial Narrow"/>
                <a:ea typeface="Arial Narrow"/>
                <a:cs typeface="Arial Narrow"/>
                <a:sym typeface="Arial Narrow"/>
              </a:rPr>
              <a:t>Basic raster manipulations include extraction by mask, resampling, reprojecting, </a:t>
            </a:r>
            <a:br>
              <a:rPr lang="de-DE" sz="2400">
                <a:solidFill>
                  <a:schemeClr val="dk1"/>
                </a:solidFill>
                <a:highlight>
                  <a:schemeClr val="lt1"/>
                </a:highlight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highlight>
                  <a:schemeClr val="lt1"/>
                </a:highlight>
                <a:latin typeface="Arial Narrow"/>
                <a:ea typeface="Arial Narrow"/>
                <a:cs typeface="Arial Narrow"/>
                <a:sym typeface="Arial Narrow"/>
              </a:rPr>
              <a:t>and raster math</a:t>
            </a:r>
            <a:br>
              <a:rPr lang="de-DE" sz="2400">
                <a:solidFill>
                  <a:schemeClr val="dk1"/>
                </a:solidFill>
                <a:highlight>
                  <a:schemeClr val="lt1"/>
                </a:highlight>
                <a:latin typeface="Arial Narrow"/>
                <a:ea typeface="Arial Narrow"/>
                <a:cs typeface="Arial Narrow"/>
                <a:sym typeface="Arial Narrow"/>
              </a:rPr>
            </a:br>
            <a:endParaRPr sz="2400">
              <a:solidFill>
                <a:schemeClr val="dk1"/>
              </a:solidFill>
              <a:highlight>
                <a:schemeClr val="lt1"/>
              </a:highlight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highlight>
                  <a:schemeClr val="lt1"/>
                </a:highlight>
                <a:latin typeface="Arial Narrow"/>
                <a:ea typeface="Arial Narrow"/>
                <a:cs typeface="Arial Narrow"/>
                <a:sym typeface="Arial Narrow"/>
              </a:rPr>
              <a:t>QGIS is great for interactive raster processing, while R enables automation and large-scale analysis</a:t>
            </a:r>
            <a:br>
              <a:rPr lang="de-DE" sz="2400" b="1">
                <a:solidFill>
                  <a:schemeClr val="dk1"/>
                </a:solidFill>
                <a:highlight>
                  <a:srgbClr val="FF0000"/>
                </a:highlight>
                <a:latin typeface="Calibri"/>
                <a:ea typeface="Calibri"/>
                <a:cs typeface="Calibri"/>
                <a:sym typeface="Calibri"/>
              </a:rPr>
            </a:br>
            <a:endParaRPr sz="2400" b="1">
              <a:solidFill>
                <a:schemeClr val="dk1"/>
              </a:solidFill>
              <a:highlight>
                <a:srgbClr val="FF00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76" name="Google Shape;376;p19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345701" y="2522136"/>
            <a:ext cx="9511967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Import and export raster data in QGIS and RStudio</a:t>
            </a: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both QGIS and R to work with raster data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0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2" name="Google Shape;382;p20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id="383" name="Google Shape;383;p20" descr="Ein Bild, das Text, Schrift, Grafiken, Screenshot enthält.&#10;&#10;Automatisch generierte Beschreib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4" name="Google Shape;384;p20" descr="Ein Bild, das Schrift, Grafiken, Logo, Screenshot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5" name="Google Shape;385;p20" descr="Ein Bild, das Schwarz, Dunkelheit enthält.&#10;&#10;Automatisch generierte Beschreib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p20" descr="Ein Bild, das Logo, Grafiken, Symbol, Clipart enthält.&#10;&#10;Automatisch generierte Beschreibu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7" name="Google Shape;387;p20" descr="Ein Bild, das Text, Logo, Design, Darstellung enthält.&#10;&#10;Automatisch generierte Beschreibu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8" name="Google Shape;388;p20" descr="Ein Bild, das Symbol, Grafiken, Flagge enthält.&#10;&#10;Automatisch generierte Beschreibu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9" name="Google Shape;389;p20" descr="Ein Bild, das Symbol, Emblem, Logo, Wappen enthält.&#10;&#10;Automatisch generierte Beschreibung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90" name="Google Shape;390;p20"/>
          <p:cNvSpPr txBox="1"/>
          <p:nvPr/>
        </p:nvSpPr>
        <p:spPr>
          <a:xfrm>
            <a:off x="1259148" y="4087500"/>
            <a:ext cx="46587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391" name="Google Shape;39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20</a:t>
            </a:fld>
            <a:endParaRPr/>
          </a:p>
        </p:txBody>
      </p:sp>
      <p:grpSp>
        <p:nvGrpSpPr>
          <p:cNvPr id="392" name="Google Shape;392;p20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93" name="Google Shape;393;p2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4" name="Google Shape;394;p20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95" name="Google Shape;395;p20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  <p:pic>
        <p:nvPicPr>
          <p:cNvPr id="187" name="Google Shape;187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3"/>
          <p:cNvSpPr/>
          <p:nvPr/>
        </p:nvSpPr>
        <p:spPr>
          <a:xfrm>
            <a:off x="2740701" y="2424109"/>
            <a:ext cx="7047131" cy="185919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Part 1: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Handling raster data in QGIS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  <p:pic>
        <p:nvPicPr>
          <p:cNvPr id="197" name="Google Shape;197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Load in your own raster data</a:t>
            </a:r>
            <a:endParaRPr/>
          </a:p>
        </p:txBody>
      </p:sp>
      <p:sp>
        <p:nvSpPr>
          <p:cNvPr id="199" name="Google Shape;199;p4"/>
          <p:cNvSpPr/>
          <p:nvPr/>
        </p:nvSpPr>
        <p:spPr>
          <a:xfrm>
            <a:off x="1813784" y="3145553"/>
            <a:ext cx="3948468" cy="300224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Method 1)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Just pull the .tif file from your explorer into QGIS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4"/>
          <p:cNvSpPr/>
          <p:nvPr/>
        </p:nvSpPr>
        <p:spPr>
          <a:xfrm>
            <a:off x="6911926" y="3145553"/>
            <a:ext cx="3948469" cy="300224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Method 2)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AutoNum type="arabicParenR"/>
            </a:pP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 to </a:t>
            </a:r>
            <a:r>
              <a:rPr lang="de-DE" sz="2200">
                <a:solidFill>
                  <a:schemeClr val="lt1"/>
                </a:solidFill>
              </a:rPr>
              <a:t>l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ayer in the </a:t>
            </a:r>
            <a:r>
              <a:rPr lang="de-DE" sz="2200">
                <a:solidFill>
                  <a:schemeClr val="lt1"/>
                </a:solidFill>
              </a:rPr>
              <a:t>m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enu </a:t>
            </a:r>
            <a:r>
              <a:rPr lang="de-DE" sz="2200">
                <a:solidFill>
                  <a:schemeClr val="lt1"/>
                </a:solidFill>
              </a:rPr>
              <a:t>b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alibri"/>
              <a:buAutoNum type="arabicParenR"/>
            </a:pPr>
            <a:r>
              <a:rPr lang="de-DE"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r>
              <a:rPr lang="de-DE" sz="2200">
                <a:solidFill>
                  <a:schemeClr val="lt1"/>
                </a:solidFill>
              </a:rPr>
              <a:t>l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ayer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AutoNum type="arabicParenR"/>
            </a:pP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Add </a:t>
            </a:r>
            <a:r>
              <a:rPr lang="de-DE" sz="2200">
                <a:solidFill>
                  <a:schemeClr val="lt1"/>
                </a:solidFill>
              </a:rPr>
              <a:t>r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aster </a:t>
            </a:r>
            <a:r>
              <a:rPr lang="de-DE" sz="2200">
                <a:solidFill>
                  <a:schemeClr val="lt1"/>
                </a:solidFill>
              </a:rPr>
              <a:t>l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ayer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AutoNum type="arabicParenR"/>
            </a:pP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 to the </a:t>
            </a:r>
            <a:r>
              <a:rPr lang="de-DE" sz="2200">
                <a:solidFill>
                  <a:schemeClr val="lt1"/>
                </a:solidFill>
              </a:rPr>
              <a:t>r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aster file and </a:t>
            </a:r>
            <a:r>
              <a:rPr lang="de-DE" sz="2200">
                <a:solidFill>
                  <a:schemeClr val="lt1"/>
                </a:solidFill>
              </a:rPr>
              <a:t>double click</a:t>
            </a:r>
            <a:r>
              <a:rPr lang="de-DE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4"/>
          <p:cNvSpPr txBox="1"/>
          <p:nvPr/>
        </p:nvSpPr>
        <p:spPr>
          <a:xfrm>
            <a:off x="1005113" y="1204686"/>
            <a:ext cx="75693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Download the raster file and unzip it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Move the folder of the raster file to your desired location</a:t>
            </a:r>
            <a:endParaRPr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Load the data into QGIS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  <p:pic>
        <p:nvPicPr>
          <p:cNvPr id="210" name="Google Shape;210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Inspecting raster data</a:t>
            </a:r>
            <a:endParaRPr/>
          </a:p>
        </p:txBody>
      </p:sp>
      <p:sp>
        <p:nvSpPr>
          <p:cNvPr id="212" name="Google Shape;212;p5"/>
          <p:cNvSpPr txBox="1"/>
          <p:nvPr/>
        </p:nvSpPr>
        <p:spPr>
          <a:xfrm>
            <a:off x="1017208" y="1113972"/>
            <a:ext cx="1021805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Inspect the properties of the raster file. Are they different compared to the vector file?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13" name="Google Shape;213;p5" descr="Ein Bild, das Text, Screenshot, Grafiksoftware, Software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7066" y="1712006"/>
            <a:ext cx="9071579" cy="4564894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5"/>
          <p:cNvSpPr txBox="1"/>
          <p:nvPr/>
        </p:nvSpPr>
        <p:spPr>
          <a:xfrm>
            <a:off x="10277855" y="2563009"/>
            <a:ext cx="1588200" cy="28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Tip!</a:t>
            </a:r>
            <a:endParaRPr sz="20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Right click on your layer and select "Zoom to layer" to immediately switch the map view to the layers extend</a:t>
            </a:r>
            <a:endParaRPr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  <p:pic>
        <p:nvPicPr>
          <p:cNvPr id="223" name="Google Shape;223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6"/>
          <p:cNvSpPr txBox="1"/>
          <p:nvPr/>
        </p:nvSpPr>
        <p:spPr>
          <a:xfrm>
            <a:off x="2174225" y="-8164"/>
            <a:ext cx="7219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Inspecting the bands of the raster image</a:t>
            </a:r>
            <a:endParaRPr/>
          </a:p>
        </p:txBody>
      </p:sp>
      <p:pic>
        <p:nvPicPr>
          <p:cNvPr id="225" name="Google Shape;225;p6" descr="Ein Bild, das Text, Screenshot, Software, Zahl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1765" y="1082523"/>
            <a:ext cx="6784565" cy="5200954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6"/>
          <p:cNvSpPr txBox="1"/>
          <p:nvPr/>
        </p:nvSpPr>
        <p:spPr>
          <a:xfrm>
            <a:off x="8334829" y="2341639"/>
            <a:ext cx="32571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Switch out the bands in the layer properties and create false-color images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Can you think of cases where you would want to switch the bands?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  <p:pic>
        <p:nvPicPr>
          <p:cNvPr id="235" name="Google Shape;235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7"/>
          <p:cNvSpPr txBox="1"/>
          <p:nvPr/>
        </p:nvSpPr>
        <p:spPr>
          <a:xfrm>
            <a:off x="2174225" y="-8164"/>
            <a:ext cx="7219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Raster tools in QGIS</a:t>
            </a:r>
            <a:endParaRPr/>
          </a:p>
        </p:txBody>
      </p:sp>
      <p:graphicFrame>
        <p:nvGraphicFramePr>
          <p:cNvPr id="237" name="Google Shape;237;p7"/>
          <p:cNvGraphicFramePr/>
          <p:nvPr/>
        </p:nvGraphicFramePr>
        <p:xfrm>
          <a:off x="876905" y="1312818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{27B19E78-6181-472A-8982-A7F3B70E19EC}</a:tableStyleId>
              </a:tblPr>
              <a:tblGrid>
                <a:gridCol w="3640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0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0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 u="none" strike="noStrike" cap="non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Tool Name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Category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Function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Clip Raster by Mask Layer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Geoprocessing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Cuts a raster using the shape of another layer (e.g., extract a DEM for a country).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Reproject Raster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Geoprocessing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Changes the CRS of a raster layer.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Resample Raster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Geoprocessing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Changes the resolution of a raster (e.g., from 30m to 10m).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Raster Calculator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Analysis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Performs mathematical operations on raster layers (e.g., NDVI calculation).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Hillshade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Terrain Analysis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Creates a shaded relief effect from an elevation raster.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Slope &amp; Aspect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Terrain Analysis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Computes slope and direction from a DEM.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Convert Raster to Vector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Data Conversion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Converts a raster dataset into vector format (e.g., land use classification).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  <p:pic>
        <p:nvPicPr>
          <p:cNvPr id="246" name="Google Shape;246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8"/>
          <p:cNvSpPr txBox="1"/>
          <p:nvPr/>
        </p:nvSpPr>
        <p:spPr>
          <a:xfrm>
            <a:off x="2174225" y="-26306"/>
            <a:ext cx="6421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Hands-on task</a:t>
            </a:r>
            <a:endParaRPr/>
          </a:p>
        </p:txBody>
      </p:sp>
      <p:sp>
        <p:nvSpPr>
          <p:cNvPr id="248" name="Google Shape;248;p8"/>
          <p:cNvSpPr/>
          <p:nvPr/>
        </p:nvSpPr>
        <p:spPr>
          <a:xfrm>
            <a:off x="2181229" y="1819707"/>
            <a:ext cx="7842008" cy="3218709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Form groups of at least two people</a:t>
            </a:r>
            <a:endParaRPr/>
          </a:p>
          <a:p>
            <a:pPr marL="457200" marR="0" lvl="0" indent="-3048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Choose a raster tool you want to present</a:t>
            </a:r>
            <a:endParaRPr/>
          </a:p>
          <a:p>
            <a:pPr marL="457200" marR="0" lvl="0" indent="-3048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Run the tool</a:t>
            </a:r>
            <a:endParaRPr/>
          </a:p>
          <a:p>
            <a:pPr marL="457200" marR="0" lvl="0" indent="-3048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Explain the tool and its functionality to your fellow classmates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E6b Handling Raster Data</a:t>
            </a:r>
            <a:endParaRPr>
              <a:solidFill>
                <a:srgbClr val="0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  <p:pic>
        <p:nvPicPr>
          <p:cNvPr id="257" name="Google Shape;257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9"/>
          <p:cNvSpPr/>
          <p:nvPr/>
        </p:nvSpPr>
        <p:spPr>
          <a:xfrm>
            <a:off x="2740701" y="2424109"/>
            <a:ext cx="7047131" cy="185919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Part 2: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Handling raster data in RStudio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839</Words>
  <Application>Microsoft Office PowerPoint</Application>
  <PresentationFormat>Breitbild</PresentationFormat>
  <Paragraphs>177</Paragraphs>
  <Slides>20</Slides>
  <Notes>20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6" baseType="lpstr">
      <vt:lpstr>Arial Narrow</vt:lpstr>
      <vt:lpstr>Calibri</vt:lpstr>
      <vt:lpstr>Arial</vt:lpstr>
      <vt:lpstr>Noto Sans Symbols</vt:lpstr>
      <vt:lpstr>Open Sans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2026-04-15T13:43:24Z</dcterms:modified>
</cp:coreProperties>
</file>